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4" r:id="rId8"/>
    <p:sldId id="335" r:id="rId9"/>
    <p:sldId id="298" r:id="rId10"/>
    <p:sldId id="262" r:id="rId11"/>
    <p:sldId id="263" r:id="rId12"/>
    <p:sldId id="299" r:id="rId13"/>
    <p:sldId id="302" r:id="rId14"/>
    <p:sldId id="264" r:id="rId15"/>
    <p:sldId id="336" r:id="rId16"/>
    <p:sldId id="265" r:id="rId17"/>
    <p:sldId id="276" r:id="rId18"/>
    <p:sldId id="303" r:id="rId19"/>
    <p:sldId id="293" r:id="rId20"/>
    <p:sldId id="277" r:id="rId21"/>
    <p:sldId id="284" r:id="rId22"/>
    <p:sldId id="266" r:id="rId23"/>
    <p:sldId id="337" r:id="rId24"/>
    <p:sldId id="339" r:id="rId25"/>
    <p:sldId id="340" r:id="rId26"/>
    <p:sldId id="341" r:id="rId27"/>
    <p:sldId id="342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52" y="1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The commercial space age is coming, companies are making space travel affordable for everyone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Virgin Galactic – providing suborbital spaceflights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Rocket Lab – small satellite provider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Blue Origin – manufactures sub-orbital reusable rockets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badi"/>
              </a:rPr>
              <a:t>Most successful is SpaceX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badi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One reason SpaceX can do this is the rocket launches are relatively inexpensive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SpaceX’s Falcon 9 rocket launches with a cost of 62 million dollars.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Other providers cost upwards of 165 million dollars.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Much of the savings is because SpaceX can reuse the first stage.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Therefore, if we can determine if the first stage will land, we can determine the cost of a launch.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3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hub.com/LTBach/Applied-Data-Science-Capstone/blob/main/src/data_collection_web_scrapp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TBach/Applied-Data-Science-Capstone/blob/main/src/data_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TBach/Applied-Data-Science-Capstone/blob/main/src/interactive_visual_analytics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TBach/Applied-Data-Science-Capstone/blob/main/src/dash_ap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" TargetMode="External"/><Relationship Id="rId5" Type="http://schemas.openxmlformats.org/officeDocument/2006/relationships/hyperlink" Target="https://www.coursera.org/" TargetMode="External"/><Relationship Id="rId4" Type="http://schemas.openxmlformats.org/officeDocument/2006/relationships/hyperlink" Target="https://www.coursera.org/professional-certificates/ibm-data-science#instructor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TBach/Applied-Data-Science-Capstone/blob/main/src/data_collection_api.ipynb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github.com/r-spacex/SpaceX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Luong Toan Bach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26/03/2024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42667-0114-BA93-190D-C9DF729D5620}"/>
              </a:ext>
            </a:extLst>
          </p:cNvPr>
          <p:cNvSpPr txBox="1"/>
          <p:nvPr/>
        </p:nvSpPr>
        <p:spPr>
          <a:xfrm>
            <a:off x="1466169" y="5614868"/>
            <a:ext cx="39957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E09BE-7AD8-896A-C866-6B7090FAF774}"/>
              </a:ext>
            </a:extLst>
          </p:cNvPr>
          <p:cNvSpPr txBox="1"/>
          <p:nvPr/>
        </p:nvSpPr>
        <p:spPr>
          <a:xfrm>
            <a:off x="6427187" y="5045369"/>
            <a:ext cx="4934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https://github.com/LTBach/Applied-Data-Science-Capstone/blob/main/src/data_collection_web_scrapping.ipynb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CF3D5B5-BE8E-46F6-3615-413478C4B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88" y="2869125"/>
            <a:ext cx="4782223" cy="170233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8C4BEC1-772D-A6C4-3768-8D5270774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11" y="2081822"/>
            <a:ext cx="5388050" cy="32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37167" cy="310472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In the data set, there are several different cases where the booster did not land successfully.</a:t>
            </a:r>
          </a:p>
          <a:p>
            <a:r>
              <a:rPr lang="en-US" dirty="0">
                <a:latin typeface="Abadi" panose="020B0604020104020204" pitchFamily="34" charset="0"/>
              </a:rPr>
              <a:t>We will convert those outcomes into column “Outcome” where: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“1” means the booster successfully landed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“0” otherwise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ACC73F-5591-C530-7559-3F4F32A9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825625"/>
            <a:ext cx="1650230" cy="4078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FD430-CA87-8EE9-35AF-AEDB558E18B1}"/>
              </a:ext>
            </a:extLst>
          </p:cNvPr>
          <p:cNvSpPr txBox="1"/>
          <p:nvPr/>
        </p:nvSpPr>
        <p:spPr>
          <a:xfrm>
            <a:off x="770009" y="5023185"/>
            <a:ext cx="723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https://github.com/LTBach/Applied-Data-Science-Capstone/blob/main/src/data_wrangling.ipynb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latin typeface="Abadi" panose="020B0604020104020204" pitchFamily="34" charset="0"/>
              </a:rPr>
              <a:t>Plots in this part includes: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Visualize the relationship between two variables: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Payload Mass)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Launch Site)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(Payload, Launch Site)  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Bar (Orbit Type, Success Rate)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(Flight Number, Orbit Type)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Scatter (Payload Mass, Orbit Type)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Trend:</a:t>
            </a:r>
          </a:p>
          <a:p>
            <a:pPr lvl="2"/>
            <a:r>
              <a:rPr lang="en-US" dirty="0">
                <a:latin typeface="Abadi" panose="020B0604020104020204" pitchFamily="34" charset="0"/>
              </a:rPr>
              <a:t>Line (Year, Success Rate)</a:t>
            </a:r>
          </a:p>
          <a:p>
            <a:pPr lvl="1"/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040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50514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Queries include:</a:t>
            </a:r>
          </a:p>
          <a:p>
            <a:pPr lvl="1"/>
            <a:r>
              <a:rPr lang="en-US" dirty="0"/>
              <a:t>Finding all launch site name</a:t>
            </a:r>
          </a:p>
          <a:p>
            <a:pPr lvl="1"/>
            <a:r>
              <a:rPr lang="en-US" dirty="0"/>
              <a:t>Finding launch site names begin with ‘CCA’</a:t>
            </a:r>
          </a:p>
          <a:p>
            <a:pPr lvl="1"/>
            <a:r>
              <a:rPr lang="en-US" dirty="0"/>
              <a:t>Finding total payload mass</a:t>
            </a:r>
          </a:p>
          <a:p>
            <a:pPr lvl="1"/>
            <a:r>
              <a:rPr lang="en-US" dirty="0"/>
              <a:t>Finding average payload mass by F9 v1.1</a:t>
            </a:r>
          </a:p>
          <a:p>
            <a:pPr lvl="1"/>
            <a:r>
              <a:rPr lang="en-US" dirty="0"/>
              <a:t>Finding first successful ground landing date</a:t>
            </a:r>
          </a:p>
          <a:p>
            <a:pPr lvl="1"/>
            <a:r>
              <a:rPr lang="en-US" dirty="0"/>
              <a:t>Finding successful drone ship landing with payload between 4000 and 6000</a:t>
            </a:r>
          </a:p>
          <a:p>
            <a:pPr lvl="1"/>
            <a:r>
              <a:rPr lang="en-US" dirty="0"/>
              <a:t>Finding total number of successful and failure mission outcomes</a:t>
            </a:r>
          </a:p>
          <a:p>
            <a:pPr lvl="1"/>
            <a:r>
              <a:rPr lang="en-US" dirty="0"/>
              <a:t>Finding booster carried maximum payload</a:t>
            </a:r>
          </a:p>
          <a:p>
            <a:pPr lvl="1"/>
            <a:r>
              <a:rPr lang="en-US" dirty="0"/>
              <a:t>Finding 2015 launch records</a:t>
            </a:r>
          </a:p>
          <a:p>
            <a:pPr lvl="1"/>
            <a:r>
              <a:rPr lang="en-US" dirty="0"/>
              <a:t>Finding rank success count between 2010 and 2017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23060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Interactive Map have 3 main features: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all launch site’s location as Marker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For each launch site it have </a:t>
            </a:r>
            <a:r>
              <a:rPr lang="en-US" sz="2200" dirty="0" err="1">
                <a:latin typeface="Abadi" panose="020B0604020104020204" pitchFamily="34" charset="0"/>
              </a:rPr>
              <a:t>colour</a:t>
            </a:r>
            <a:r>
              <a:rPr lang="en-US" sz="2200" dirty="0">
                <a:latin typeface="Abadi" panose="020B0604020104020204" pitchFamily="34" charset="0"/>
              </a:rPr>
              <a:t>-labeled markers for identify the number of success and failed launch.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It also display the distance from the launch site KSC LC-39A to its proximities in order to predict any risk of fail launch.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BDD57-EB83-BBCD-6524-1547C8F1AF3A}"/>
              </a:ext>
            </a:extLst>
          </p:cNvPr>
          <p:cNvSpPr txBox="1"/>
          <p:nvPr/>
        </p:nvSpPr>
        <p:spPr>
          <a:xfrm>
            <a:off x="838200" y="47395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https://github.com/LTBach/Applied-Data-Science-Capstone/blob/main/src/interactive_visual_analytics_with_Folium.ipynb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20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Dashboard have 3 main features: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launch success for all sites as pie chart.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the launch success ratio for each launch site as pie chart.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Display the result of the launch according to payload mass range.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1134B3-1B07-B5FE-7D63-72A053D423A0}"/>
              </a:ext>
            </a:extLst>
          </p:cNvPr>
          <p:cNvSpPr txBox="1"/>
          <p:nvPr/>
        </p:nvSpPr>
        <p:spPr>
          <a:xfrm>
            <a:off x="770011" y="4868936"/>
            <a:ext cx="988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https://github.com/LTBach/Applied-Data-Science-Capstone/blob/main/src/dash_app.ipynb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8852"/>
            <a:ext cx="9745589" cy="4718111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 are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envolve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algorithm is participate in 3-step process: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on train dataset (Train)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on test dataset (Evaluate)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 on confusion matrix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keep fairness, we will test these algorithms on 3 objective functions: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Jaccard_Score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F1_Score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7"/>
            <a:ext cx="9745589" cy="19521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The earliest flights all failed while the latest flights all succeeded.</a:t>
            </a:r>
          </a:p>
          <a:p>
            <a:pPr lvl="1"/>
            <a:r>
              <a:rPr lang="en-US" sz="2200" dirty="0"/>
              <a:t>The CCAFS SLC 40 launch site has about a half of all launches.</a:t>
            </a:r>
          </a:p>
          <a:p>
            <a:pPr lvl="1"/>
            <a:r>
              <a:rPr lang="en-US" sz="2200" dirty="0"/>
              <a:t>VAFB SLC 4E and KSC LC 38A have higher success rates.</a:t>
            </a:r>
          </a:p>
          <a:p>
            <a:pPr lvl="1"/>
            <a:r>
              <a:rPr lang="en-US" sz="2200" dirty="0"/>
              <a:t>It can be assumed that each new launch has a higher rate of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 Site</a:t>
            </a:r>
          </a:p>
        </p:txBody>
      </p:sp>
      <p:pic>
        <p:nvPicPr>
          <p:cNvPr id="6" name="Picture 5" descr="A line of dots with orange and blue dots&#10;&#10;Description automatically generated">
            <a:extLst>
              <a:ext uri="{FF2B5EF4-FFF2-40B4-BE49-F238E27FC236}">
                <a16:creationId xmlns:a16="http://schemas.microsoft.com/office/drawing/2014/main" id="{09267C75-5566-D105-C0F6-A13B5BC5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1126"/>
            <a:ext cx="10287000" cy="20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For every launch site the higher the payload mass, the higher the success rate.</a:t>
            </a:r>
          </a:p>
          <a:p>
            <a:pPr lvl="1"/>
            <a:r>
              <a:rPr lang="en-US" sz="2200" dirty="0"/>
              <a:t>Most of the launches with payload mass over 7000 kg were successful.</a:t>
            </a:r>
          </a:p>
          <a:p>
            <a:pPr lvl="1"/>
            <a:r>
              <a:rPr lang="en-US" sz="2200" dirty="0"/>
              <a:t>KSC LC 39A has a 100% success rate for payload mass under 5500 kg too.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 descr="A white background with orange and blue dots&#10;&#10;Description automatically generated">
            <a:extLst>
              <a:ext uri="{FF2B5EF4-FFF2-40B4-BE49-F238E27FC236}">
                <a16:creationId xmlns:a16="http://schemas.microsoft.com/office/drawing/2014/main" id="{DDF66F11-0FA7-1BC6-7A30-00B06C7A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2111126"/>
            <a:ext cx="10286998" cy="20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8102" y="2589675"/>
            <a:ext cx="5843887" cy="30182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Orbits with 100% success rate</a:t>
            </a:r>
          </a:p>
          <a:p>
            <a:pPr lvl="2"/>
            <a:r>
              <a:rPr lang="en-US" dirty="0"/>
              <a:t>ES-L1, GEO, HEO, SSO</a:t>
            </a:r>
          </a:p>
          <a:p>
            <a:pPr lvl="1"/>
            <a:r>
              <a:rPr lang="en-US" sz="2200" dirty="0"/>
              <a:t>Orbits with 0% success rate:</a:t>
            </a:r>
          </a:p>
          <a:p>
            <a:pPr lvl="2"/>
            <a:r>
              <a:rPr lang="en-US" dirty="0"/>
              <a:t>SO</a:t>
            </a:r>
          </a:p>
          <a:p>
            <a:pPr lvl="1"/>
            <a:r>
              <a:rPr lang="en-US" sz="2200" dirty="0"/>
              <a:t>Orbits with success rate between 50% and 85%:</a:t>
            </a:r>
          </a:p>
          <a:p>
            <a:pPr lvl="2"/>
            <a:r>
              <a:rPr lang="en-US" dirty="0"/>
              <a:t>GTO, ISS, LEO, MEO, PO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</a:p>
        </p:txBody>
      </p:sp>
      <p:pic>
        <p:nvPicPr>
          <p:cNvPr id="7" name="Picture 6" descr="A graph of blue bars&#10;&#10;Description automatically generated">
            <a:extLst>
              <a:ext uri="{FF2B5EF4-FFF2-40B4-BE49-F238E27FC236}">
                <a16:creationId xmlns:a16="http://schemas.microsoft.com/office/drawing/2014/main" id="{422A6D9C-83B5-D593-6288-51CAEFEA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6951"/>
            <a:ext cx="4599441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In the LEO orbit the Success appears related to the number of flights</a:t>
            </a:r>
          </a:p>
          <a:p>
            <a:pPr lvl="1"/>
            <a:r>
              <a:rPr lang="en-US" sz="2200" dirty="0"/>
              <a:t>On the other hand, there seems to be no relationship between flight number when in GTO orbit.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</a:p>
        </p:txBody>
      </p:sp>
      <p:pic>
        <p:nvPicPr>
          <p:cNvPr id="9" name="Picture 8" descr="A white background with dots&#10;&#10;Description automatically generated with medium confidence">
            <a:extLst>
              <a:ext uri="{FF2B5EF4-FFF2-40B4-BE49-F238E27FC236}">
                <a16:creationId xmlns:a16="http://schemas.microsoft.com/office/drawing/2014/main" id="{06433EFA-AAEF-744A-742A-BDD5F60E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2111126"/>
            <a:ext cx="10287000" cy="20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75018"/>
            <a:ext cx="9745589" cy="18443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Heavy payloads have a negative influence on GTO orbits and positive on GTO and Polar LEO (ISS) orbits.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 Type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06DCCCC-BEE9-5757-3758-AA827FB1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1126"/>
            <a:ext cx="10287002" cy="20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3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8102" y="2589676"/>
            <a:ext cx="5843887" cy="21482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The success rate since 2013 kept increasing till 2020.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0C1CDA3E-A7AD-CC24-B9A8-3DC771D69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3" y="1830186"/>
            <a:ext cx="4813179" cy="3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62531"/>
            <a:ext cx="9745589" cy="11986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sites in the space mission.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D633B8-C719-C8D2-3332-29E012DD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72114"/>
            <a:ext cx="8248846" cy="2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69579" y="1710538"/>
            <a:ext cx="3699163" cy="42412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5 records where launch sites begin with the string ‘CCA’.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303D09-E388-4896-7789-4B4001E2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6788"/>
            <a:ext cx="6348419" cy="44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12463"/>
            <a:ext cx="9745589" cy="11147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boosters launched by NASA (CRS).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02D7AE-18D9-00E8-03D4-5F36FD91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62643"/>
            <a:ext cx="8782415" cy="23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35132"/>
            <a:ext cx="9745589" cy="12277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average payload mass carried by booster version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4256BBD5-A3C0-13B0-402F-6C7E0AF2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40971"/>
            <a:ext cx="8639810" cy="21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70032"/>
            <a:ext cx="9745589" cy="13317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date when the grist successful landing outcome in ground pad was achieved.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F720C9-C42E-161B-506A-1456A0B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05488"/>
            <a:ext cx="8436810" cy="2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5044"/>
            <a:ext cx="10326708" cy="4704306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63035"/>
            <a:ext cx="9745589" cy="15197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Explantation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boosters which have success in drone ship and have payload mass greater than 4000 but less than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69CE57-A6B4-E187-DFD5-C9E3AC5B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45487"/>
            <a:ext cx="8609461" cy="31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06331"/>
            <a:ext cx="9745589" cy="13160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total number of successful and failure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928860-252E-0DA2-49D7-8C2E9341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94141"/>
            <a:ext cx="8394736" cy="30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78901" y="1964836"/>
            <a:ext cx="25512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 versions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F19F54-7B2E-15A3-D745-8A00BA14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72166"/>
            <a:ext cx="7944761" cy="49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92624"/>
            <a:ext cx="9745589" cy="1591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Listings the failed landing outcomes in drone ship, their booster versions and launch site names for the months in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C30962-1979-621C-8ABC-46EEF88C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069645"/>
            <a:ext cx="8448913" cy="27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62288" y="1825625"/>
            <a:ext cx="27432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Ranking the count of landing outcomes between the date 2010-06-04 and 2017-03-20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536692-5681-D684-52C4-A4983D4B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9930"/>
            <a:ext cx="81301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33444" y="2156785"/>
            <a:ext cx="4224528" cy="38687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/>
              <a:t>Explanation:</a:t>
            </a:r>
          </a:p>
          <a:p>
            <a:pPr lvl="1"/>
            <a:r>
              <a:rPr lang="en-US" sz="2200" dirty="0"/>
              <a:t>Most of Launch sites are in proximity to the Equator line. The inertia of Earth will help the spacecraft to stay in orbit.</a:t>
            </a:r>
          </a:p>
          <a:p>
            <a:pPr lvl="1"/>
            <a:r>
              <a:rPr lang="en-US" sz="2200" dirty="0"/>
              <a:t>All launch sites are in very close proximity to the coast. In order to minimize the risk of having any debris dropping or exploding near people.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sites’s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location</a:t>
            </a:r>
          </a:p>
        </p:txBody>
      </p:sp>
      <p:pic>
        <p:nvPicPr>
          <p:cNvPr id="6" name="Picture 5" descr="A map of the north america&#10;&#10;Description automatically generated">
            <a:extLst>
              <a:ext uri="{FF2B5EF4-FFF2-40B4-BE49-F238E27FC236}">
                <a16:creationId xmlns:a16="http://schemas.microsoft.com/office/drawing/2014/main" id="{0397932F-67F5-74C5-F978-04D514CB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56784"/>
            <a:ext cx="6140547" cy="36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5436" y="1875054"/>
            <a:ext cx="36210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6"/>
                </a:solidFill>
                <a:latin typeface="Abadi"/>
              </a:rPr>
              <a:t>Green Marker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Successful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/>
              </a:rPr>
              <a:t>Red Marker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 Fail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a very high Success Rate.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-labeled launch records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D3B891A7-BA00-083F-D022-831AAE1DF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9" y="2161316"/>
            <a:ext cx="6119607" cy="36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3911" y="1395664"/>
            <a:ext cx="4630787" cy="55964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LC-29A is relative close to: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 (15.23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(20.28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 (14.99 km)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Titusville (16.32 km)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rocket could be potentially dangerous for neighborhood.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KSC LC-39A to its neighborhood</a:t>
            </a:r>
          </a:p>
        </p:txBody>
      </p:sp>
      <p:pic>
        <p:nvPicPr>
          <p:cNvPr id="10" name="Picture 9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8686DAB3-05D0-C5D3-46BA-A4713A04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4994"/>
            <a:ext cx="6196018" cy="37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Introduction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CF3827-957D-4A7F-70F9-ED9482F3A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277" y="1540525"/>
            <a:ext cx="3917260" cy="279804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D29EA86-7045-B2C0-BD59-43A9DAB3C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5053" y="2217396"/>
            <a:ext cx="3914640" cy="14443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A126511-258B-7A2C-D433-D02D8F81A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1196" y="1537439"/>
            <a:ext cx="3703857" cy="261371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A4385C-B9D4-1993-2B1C-515CDC0EA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715" y="4457528"/>
            <a:ext cx="10896817" cy="13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60757"/>
            <a:ext cx="9745589" cy="13425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chart clearly shows that from all the sites, KSC LC-39A has the most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2F3FCDB6-8F9D-A86B-5B7B-0FF8596C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34" y="1527295"/>
            <a:ext cx="8729732" cy="38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86399"/>
            <a:ext cx="10551583" cy="16981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Explanation:</a:t>
            </a:r>
          </a:p>
          <a:p>
            <a:pPr lvl="1"/>
            <a:r>
              <a:rPr lang="en-US" sz="2200" dirty="0">
                <a:latin typeface="Abadi" panose="020B0604020104020204" pitchFamily="34" charset="0"/>
              </a:rPr>
              <a:t>KSC LC-39A has the highest launch success rate (76.9%) with 10 successful and only 3 failed landings.</a:t>
            </a:r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422990D-EDE7-A6F5-6952-6873DCC7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25" y="1418041"/>
            <a:ext cx="8587772" cy="38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8020" y="1586456"/>
            <a:ext cx="3327591" cy="45895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show that payloads between 2000 and 55000 kg have the highest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Outcome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2BF307-2371-C716-86A1-E68E42FE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50311"/>
            <a:ext cx="6597160" cy="2472411"/>
          </a:xfrm>
          <a:prstGeom prst="rect">
            <a:avLst/>
          </a:prstGeom>
        </p:spPr>
      </p:pic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946769A7-EFD8-7325-DEDA-474F707E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77170"/>
            <a:ext cx="6627681" cy="24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59622" y="2213985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score of each algorithms on test set we can see that: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algorithms have same score in F1_Score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Jaccard_Score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algorithm is Decision Tree model.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4805D72-3377-C6D5-A5B9-F5F882F9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46853"/>
            <a:ext cx="4870115" cy="13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8122" y="2057400"/>
            <a:ext cx="399553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 error in classification belong to type II error (False Negative)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nfused matrix&#10;&#10;Description automatically generated with medium confidence">
            <a:extLst>
              <a:ext uri="{FF2B5EF4-FFF2-40B4-BE49-F238E27FC236}">
                <a16:creationId xmlns:a16="http://schemas.microsoft.com/office/drawing/2014/main" id="{43FF5526-0311-6B81-67BE-28D7CE7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1382"/>
            <a:ext cx="5048509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0949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is the best algorithm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a low payload mass show better results than launches with a larger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payload mass, the higher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launch sites are in proximity to the Equator line and all the sites are in very close proximity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 launches increases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of the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ES-L!, GEO, HEO and SSO have 100%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Special Thanks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Instructors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Coursera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IBM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9CC097-F63B-2173-99CC-5DA48A32E526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6227136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SpaceX’s Falcon 9 rocket launches are relatively in expensive (62,000 $ vs. 165,000 $ with other providers).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savings is coming from reusing the first stage but it have chance to fail.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Therefore, if we can determine if the first stage will land, we can determine the cost of a launch.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7" name="Picture 6" descr="A close-up of a blueprint&#10;&#10;Description automatically generated">
            <a:extLst>
              <a:ext uri="{FF2B5EF4-FFF2-40B4-BE49-F238E27FC236}">
                <a16:creationId xmlns:a16="http://schemas.microsoft.com/office/drawing/2014/main" id="{C6F7B26B-17A8-EEB4-8026-C8870304D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97" y="1316467"/>
            <a:ext cx="2976206" cy="528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24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numCol="2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Using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Using 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the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Dealing with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Encode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Building, tuning and evaluation of classification models to ensure the best results	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3377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involved a combination of API requests from SpaceX REST API and Web Scraping data from a table in SpaceX’s Wikipedia entry.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contains 15 columns: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6A1217A-E70E-CBC7-FFAE-CAA81E78F276}"/>
              </a:ext>
            </a:extLst>
          </p:cNvPr>
          <p:cNvSpPr txBox="1">
            <a:spLocks/>
          </p:cNvSpPr>
          <p:nvPr/>
        </p:nvSpPr>
        <p:spPr>
          <a:xfrm>
            <a:off x="770011" y="3193173"/>
            <a:ext cx="10515600" cy="3234038"/>
          </a:xfrm>
          <a:prstGeom prst="rect">
            <a:avLst/>
          </a:prstGeom>
        </p:spPr>
        <p:txBody>
          <a:bodyPr wrap="square" numCol="2" spc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Block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Serial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Longitude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Latitude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 descr="A landing pad on a body of water&#10;&#10;Description automatically generated">
            <a:extLst>
              <a:ext uri="{FF2B5EF4-FFF2-40B4-BE49-F238E27FC236}">
                <a16:creationId xmlns:a16="http://schemas.microsoft.com/office/drawing/2014/main" id="{AA3F7EEE-CC27-5FB1-B326-86C16EEE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59075"/>
            <a:ext cx="5041465" cy="3944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B4792E-5F14-B9FA-9FBD-15A0CE6BA116}"/>
              </a:ext>
            </a:extLst>
          </p:cNvPr>
          <p:cNvSpPr txBox="1"/>
          <p:nvPr/>
        </p:nvSpPr>
        <p:spPr>
          <a:xfrm>
            <a:off x="1292876" y="6023942"/>
            <a:ext cx="399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https://github.com/r-spacex/SpaceX-API</a:t>
            </a:r>
            <a:endParaRPr lang="en-US" dirty="0"/>
          </a:p>
        </p:txBody>
      </p:sp>
      <p:pic>
        <p:nvPicPr>
          <p:cNvPr id="3" name="Picture 2" descr="A black and white rectangular sign&#10;&#10;Description automatically generated">
            <a:extLst>
              <a:ext uri="{FF2B5EF4-FFF2-40B4-BE49-F238E27FC236}">
                <a16:creationId xmlns:a16="http://schemas.microsoft.com/office/drawing/2014/main" id="{49E13F4C-A05A-2846-F3C1-501E7F19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388" y="2869662"/>
            <a:ext cx="4782223" cy="1702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A33B5-8A00-35D2-EE2C-4336FC10FFD0}"/>
              </a:ext>
            </a:extLst>
          </p:cNvPr>
          <p:cNvSpPr txBox="1"/>
          <p:nvPr/>
        </p:nvSpPr>
        <p:spPr>
          <a:xfrm>
            <a:off x="6373766" y="5155846"/>
            <a:ext cx="504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https://github.com/LTBach/Applied-Data-Science-Capstone/blob/main/src/data_collection_api.ipynb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1787</Words>
  <Application>Microsoft Office PowerPoint</Application>
  <PresentationFormat>Widescreen</PresentationFormat>
  <Paragraphs>300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bách lươn</cp:lastModifiedBy>
  <cp:revision>206</cp:revision>
  <dcterms:created xsi:type="dcterms:W3CDTF">2021-04-29T18:58:34Z</dcterms:created>
  <dcterms:modified xsi:type="dcterms:W3CDTF">2024-03-26T19:55:42Z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